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3859FF-5D59-4CDC-BC51-DD4B44FAD78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5.wav"/><Relationship Id="rId7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audio" Target="../media/audio6.wav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audio" Target="../media/audio6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548680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Найди звук –С-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98884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Основная задача: -формирование умения выделять заданный звук в слове.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ona-znaet.ru/statii/2/108/b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2656"/>
            <a:ext cx="2857500" cy="2857500"/>
          </a:xfrm>
          <a:prstGeom prst="rect">
            <a:avLst/>
          </a:prstGeom>
          <a:noFill/>
        </p:spPr>
      </p:pic>
      <p:pic>
        <p:nvPicPr>
          <p:cNvPr id="1026" name="Рисунок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4" r="7674" b="4459"/>
          <a:stretch>
            <a:fillRect/>
          </a:stretch>
        </p:blipFill>
        <p:spPr bwMode="auto">
          <a:xfrm>
            <a:off x="179512" y="3429000"/>
            <a:ext cx="1871255" cy="16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1" descr="D:\Каталог картинок\С\ANIM1376 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5771" y="2564904"/>
            <a:ext cx="2018229" cy="19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32" descr="AIRC004 П 1"/>
          <p:cNvPicPr>
            <a:picLocks noChangeAspect="1" noChangeArrowheads="1"/>
          </p:cNvPicPr>
          <p:nvPr/>
        </p:nvPicPr>
        <p:blipFill>
          <a:blip r:embed="rId8" cstate="print"/>
          <a:srcRect t="18015" b="18382"/>
          <a:stretch>
            <a:fillRect/>
          </a:stretch>
        </p:blipFill>
        <p:spPr bwMode="auto">
          <a:xfrm>
            <a:off x="4067944" y="4581128"/>
            <a:ext cx="2123588" cy="177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2" descr="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10000"/>
          </a:blip>
          <a:srcRect l="2405" r="3027"/>
          <a:stretch>
            <a:fillRect/>
          </a:stretch>
        </p:blipFill>
        <p:spPr bwMode="auto">
          <a:xfrm>
            <a:off x="1331640" y="4471584"/>
            <a:ext cx="2592288" cy="206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2"/>
          <a:stretch>
            <a:fillRect/>
          </a:stretch>
        </p:blipFill>
        <p:spPr bwMode="auto">
          <a:xfrm>
            <a:off x="6516216" y="4293096"/>
            <a:ext cx="1858565" cy="188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-0.11679 C -0.02796 -0.1746 -0.03143 -0.23219 -0.02171 -0.26063 C -0.01198 -0.28908 0.01667 -0.25994 0.03438 -0.28723 C 0.05209 -0.31452 0.06737 -0.40078 0.08507 -0.42414 C 0.10278 -0.4475 0.1165 -0.42437 0.14098 -0.42761 C 0.16546 -0.43085 0.20348 -0.41975 0.23178 -0.44357 C 0.26007 -0.46739 0.27882 -0.56521 0.31042 -0.56984 C 0.34202 -0.57446 0.40261 -0.4882 0.42101 -0.47201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2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os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8575E-6 C 0.00329 -0.08048 0.00676 -0.16073 0.04392 -0.19542 C 0.08107 -0.23011 0.16301 -0.18848 0.22274 -0.20768 C 0.28246 -0.22687 0.37152 -0.24769 0.4026 -0.31082 C 0.43367 -0.37396 0.42326 -0.52359 0.40937 -0.58603 C 0.39548 -0.64847 0.34982 -0.68501 0.31874 -0.68548 C 0.28767 -0.68594 0.23767 -0.63483 0.22274 -0.5895 C 0.20781 -0.54417 0.26354 -0.46647 0.22933 -0.41374 C 0.19513 -0.36101 0.06735 -0.27081 0.01735 -0.27336 C -0.03265 -0.2759 -0.04619 -0.3728 -0.07067 -0.42969 C -0.09515 -0.48659 -0.11233 -0.55065 -0.12935 -0.61448 " pathEditMode="relative" ptsTypes="aaaaaaaaaaA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_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3654E-7 C -0.05989 0.00254 -0.11961 0.00531 -0.1427 -0.00879 C -0.16579 -0.02313 -0.13107 -0.06152 -0.13871 -0.08511 C -0.14635 -0.10893 -0.16649 -0.12373 -0.18802 -0.15079 C -0.20954 -0.17785 -0.26388 -0.21323 -0.26805 -0.24677 C -0.27222 -0.2803 -0.20451 -0.32193 -0.21336 -0.35153 C -0.22222 -0.38113 -0.2934 -0.4371 -0.32135 -0.42438 C -0.3493 -0.41166 -0.37135 -0.30019 -0.38142 -0.27544 " pathEditMode="relative" ptsTypes="aaaaaaaA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m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ona-znaet.ru/statii/2/108/b2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2656"/>
            <a:ext cx="2857500" cy="2857500"/>
          </a:xfrm>
          <a:prstGeom prst="rect">
            <a:avLst/>
          </a:prstGeom>
          <a:noFill/>
        </p:spPr>
      </p:pic>
      <p:pic>
        <p:nvPicPr>
          <p:cNvPr id="2050" name="Рисунок 19" descr="D:\Ксюша\инет\Развивающие книги\НАГЛЯДНО - ДИДАКТИЧЕСКИЕ ПОСОБИЯ\Информационно-деловое оснащение ДОУ\Картотека предметных картинок Транспорт Н.В. Нищева\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29" t="7951" b="55351"/>
          <a:stretch>
            <a:fillRect/>
          </a:stretch>
        </p:blipFill>
        <p:spPr bwMode="auto">
          <a:xfrm>
            <a:off x="2483768" y="4662409"/>
            <a:ext cx="2952328" cy="18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8" descr="D:\Ксюша\инет\Развивающие книги\НАГЛЯДНО - ДИДАКТИЧЕСКИЕ ПОСОБИЯ\Наглядное пособие ГНОМ\Наглядное пособие ФРУКТЫ\ананас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t="4605" r="3162"/>
          <a:stretch>
            <a:fillRect/>
          </a:stretch>
        </p:blipFill>
        <p:spPr bwMode="auto">
          <a:xfrm>
            <a:off x="5868144" y="4509120"/>
            <a:ext cx="1977131" cy="21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" descr="D:\Ксюша\инет\ЛОГОПЕДИЧЕСКАЯ ЛИТЕРАТУРА\КНИГИ практика\ЛОГОПЕДИЧЕСКОЕ ОБСЛЕДОВАНИЕ\Иншакова Альбом для логопеда\000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3F0F9"/>
              </a:clrFrom>
              <a:clrTo>
                <a:srgbClr val="F3F0F9">
                  <a:alpha val="0"/>
                </a:srgbClr>
              </a:clrTo>
            </a:clrChange>
            <a:lum contrast="20000"/>
          </a:blip>
          <a:srcRect l="64349" t="18625" r="19818" b="49261"/>
          <a:stretch>
            <a:fillRect/>
          </a:stretch>
        </p:blipFill>
        <p:spPr bwMode="auto">
          <a:xfrm>
            <a:off x="323528" y="4293096"/>
            <a:ext cx="1645313" cy="23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36" descr="F:\Мои документы\Дина\звуки\медведь.bm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848"/>
            <a:ext cx="2006817" cy="205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FF1F0"/>
              </a:clrFrom>
              <a:clrTo>
                <a:srgbClr val="EFF1F0">
                  <a:alpha val="0"/>
                </a:srgbClr>
              </a:clrTo>
            </a:clrChange>
            <a:lum contrast="10000"/>
          </a:blip>
          <a:srcRect l="5368" t="3342" r="3236" b="4733"/>
          <a:stretch>
            <a:fillRect/>
          </a:stretch>
        </p:blipFill>
        <p:spPr bwMode="auto">
          <a:xfrm>
            <a:off x="6972570" y="2636912"/>
            <a:ext cx="21714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n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-0.10985 C 0.01979 -0.17623 -0.0132 -0.2426 -0.0217 -0.29117 C -0.03021 -0.33973 -0.01493 -0.35615 0.00225 -0.40125 C 0.01944 -0.44635 0.08819 -0.51272 0.0809 -0.56106 C 0.07361 -0.60939 -0.07413 -0.65796 -0.04167 -0.6908 C -0.0092 -0.72364 0.20451 -0.76758 0.27569 -0.75833 C 0.34687 -0.74908 0.36597 -0.69242 0.38507 -0.63576 " pathEditMode="relative" rAng="0" ptsTypes="aaaaa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3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259E-6 C -0.0033 -0.03446 -0.0066 -0.06892 0.01597 -0.08881 C 0.03854 -0.1087 0.09514 -0.10777 0.13593 -0.1191 C 0.17673 -0.13043 0.24635 -0.13529 0.26128 -0.15634 C 0.27621 -0.17738 0.25 -0.22942 0.22517 -0.24514 C 0.20034 -0.26087 0.1309 -0.21161 0.11198 -0.25046 C 0.09305 -0.28932 0.10243 -0.38367 0.11198 -0.4778 " pathEditMode="relative" ptsTypes="aaaaaaA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ros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-0.11656 C -0.02431 -0.10893 -0.02743 -0.10106 -0.03195 -0.1272 C -0.03646 -0.15333 -0.05886 -0.22548 -0.04792 -0.27289 C -0.03698 -0.3203 0.00156 -0.36887 0.0335 -0.41142 C 0.06545 -0.45398 0.12552 -0.46878 0.14409 -0.52868 C 0.16267 -0.58857 0.15764 -0.73034 0.14548 -0.77035 C 0.13333 -0.81036 0.09861 -0.78654 0.07083 -0.7685 C 0.04305 -0.75046 0.0375 -0.69264 -0.02118 -0.66189 C -0.07986 -0.63136 -0.23785 -0.59852 -0.28125 -0.58557 " pathEditMode="relative" rAng="0" ptsTypes="aaaaaaaaA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3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ona-znaet.ru/statii/2/108/b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0"/>
            <a:ext cx="3240360" cy="3240360"/>
          </a:xfrm>
          <a:prstGeom prst="rect">
            <a:avLst/>
          </a:prstGeom>
          <a:noFill/>
        </p:spPr>
      </p:pic>
      <p:pic>
        <p:nvPicPr>
          <p:cNvPr id="3075" name="Рисунок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25144"/>
            <a:ext cx="1829935" cy="178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4" descr="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77072"/>
            <a:ext cx="2448272" cy="248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3" descr="D:\Библиотека графики\Утварь цветная\HH00924_.WMF"/>
          <p:cNvPicPr>
            <a:picLocks noChangeAspect="1" noChangeArrowheads="1"/>
          </p:cNvPicPr>
          <p:nvPr/>
        </p:nvPicPr>
        <p:blipFill>
          <a:blip r:embed="rId8" cstate="print"/>
          <a:srcRect b="6731"/>
          <a:stretch>
            <a:fillRect/>
          </a:stretch>
        </p:blipFill>
        <p:spPr bwMode="auto">
          <a:xfrm>
            <a:off x="7125753" y="1988840"/>
            <a:ext cx="2018247" cy="19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3" descr="D:\Каталог картинок\П\PILLOW G.gif"/>
          <p:cNvPicPr>
            <a:picLocks noChangeAspect="1" noChangeArrowheads="1"/>
          </p:cNvPicPr>
          <p:nvPr/>
        </p:nvPicPr>
        <p:blipFill>
          <a:blip r:embed="rId9" cstate="print"/>
          <a:srcRect t="4082" r="2026" b="3401"/>
          <a:stretch>
            <a:fillRect/>
          </a:stretch>
        </p:blipFill>
        <p:spPr bwMode="auto">
          <a:xfrm>
            <a:off x="0" y="2492896"/>
            <a:ext cx="2444488" cy="23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5" descr="D:\Каталог картинок\Посуда (2)\C139 П.gif"/>
          <p:cNvPicPr>
            <a:picLocks noChangeAspect="1" noChangeArrowheads="1"/>
          </p:cNvPicPr>
          <p:nvPr/>
        </p:nvPicPr>
        <p:blipFill>
          <a:blip r:embed="rId10" cstate="print"/>
          <a:srcRect l="21368" t="8571" r="16667" b="3999"/>
          <a:stretch>
            <a:fillRect/>
          </a:stretch>
        </p:blipFill>
        <p:spPr bwMode="auto">
          <a:xfrm>
            <a:off x="3275856" y="4293096"/>
            <a:ext cx="2016224" cy="219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4265E-7 C -0.03837 -0.10106 -0.07673 -0.20236 -0.08264 -0.28029 C -0.08854 -0.35823 -0.05399 -0.41027 -0.03594 -0.46693 C -0.01788 -0.52382 0.00938 -0.57724 0.02535 -0.62141 C 0.04132 -0.66558 0.04358 -0.72271 0.06007 -0.7315 C 0.07656 -0.74028 0.10278 -0.69773 0.12396 -0.6746 C 0.14514 -0.65148 0.14462 -0.60962 0.18663 -0.5932 C 0.22865 -0.57632 0.30226 -0.57608 0.37604 -0.57539 " pathEditMode="relative" ptsTypes="aaaaaaaA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4903E-6 C -0.06181 -0.0717 -0.12344 -0.14316 -0.12674 -0.20422 C -0.13004 -0.26527 -0.06528 -0.29788 -0.01997 -0.36587 C 0.02535 -0.43386 0.12604 -0.54672 0.14531 -0.61263 C 0.16458 -0.67854 0.12118 -0.75833 0.09601 -0.7618 C 0.07083 -0.76527 0.02899 -0.64594 -0.00538 -0.63391 C -0.03976 -0.62188 -0.05608 -0.6878 -0.11077 -0.68895 C -0.16545 -0.69011 -0.31129 -0.68224 -0.33334 -0.64108 C -0.35538 -0.59991 -0.29913 -0.52105 -0.24271 -0.44219 " pathEditMode="relative" ptsTypes="aaaaaaa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m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82701E-6 C -0.08611 0.03817 -0.17204 0.07632 -0.21319 0.06916 C -0.25434 0.06199 -0.25746 0.00625 -0.24652 -0.04301 C -0.23559 -0.09204 -0.15816 -0.18408 -0.14791 -0.22571 C -0.13767 -0.26734 -0.15416 -0.27428 -0.18524 -0.29324 C -0.21632 -0.3122 -0.29149 -0.35915 -0.33454 -0.33926 C -0.3776 -0.31937 -0.41076 -0.24676 -0.44392 -0.17414 " pathEditMode="relative" ptsTypes="aaaaaaA">
                                      <p:cBhvr>
                                        <p:cTn id="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16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11</cp:revision>
  <dcterms:created xsi:type="dcterms:W3CDTF">2012-08-05T09:43:56Z</dcterms:created>
  <dcterms:modified xsi:type="dcterms:W3CDTF">2023-11-01T10:20:13Z</dcterms:modified>
</cp:coreProperties>
</file>