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2" r:id="rId4"/>
    <p:sldId id="260" r:id="rId5"/>
    <p:sldId id="297" r:id="rId6"/>
    <p:sldId id="259" r:id="rId7"/>
    <p:sldId id="270" r:id="rId8"/>
    <p:sldId id="264" r:id="rId9"/>
    <p:sldId id="277" r:id="rId10"/>
    <p:sldId id="285" r:id="rId11"/>
    <p:sldId id="299" r:id="rId12"/>
    <p:sldId id="304" r:id="rId13"/>
    <p:sldId id="305" r:id="rId14"/>
    <p:sldId id="298" r:id="rId15"/>
    <p:sldId id="306" r:id="rId16"/>
    <p:sldId id="291" r:id="rId17"/>
    <p:sldId id="294" r:id="rId18"/>
    <p:sldId id="292" r:id="rId19"/>
    <p:sldId id="308" r:id="rId20"/>
    <p:sldId id="295" r:id="rId21"/>
    <p:sldId id="293" r:id="rId22"/>
    <p:sldId id="30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2751" y="188640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№5 «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Ивушка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0459" y="4005064"/>
            <a:ext cx="3372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«Люди перестают мыслить, </a:t>
            </a:r>
            <a:b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</a:b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                                                              когда перестают читать».</a:t>
            </a:r>
            <a:b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</a:b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                                                                                     </a:t>
            </a:r>
            <a:b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</a:b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 Д. Дидро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7730" y="1739140"/>
            <a:ext cx="818541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3200" b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читательской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у детей дошкольного возраста на логопедических занятиях»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6717" y="5661248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Подготовила: Харитоненко О. Н. </a:t>
            </a:r>
            <a:endParaRPr lang="ru-RU" altLang="ru-RU" kern="0" dirty="0">
              <a:solidFill>
                <a:srgbClr val="000000"/>
              </a:solidFill>
              <a:latin typeface="Tahoma"/>
              <a:ea typeface="+mj-ea"/>
              <a:cs typeface="Arial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Учитель – логопед первой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ysClr val="windowText" lastClr="000000"/>
                </a:solidFill>
              </a:rPr>
              <a:t>квалификационной категории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199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8" y="0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6C96C6-F43D-4351-B9ED-2434AD7E616D}"/>
              </a:ext>
            </a:extLst>
          </p:cNvPr>
          <p:cNvSpPr/>
          <p:nvPr/>
        </p:nvSpPr>
        <p:spPr>
          <a:xfrm>
            <a:off x="1475656" y="910490"/>
            <a:ext cx="7344816" cy="23744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2400" b="1" i="1" u="sng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элементарной грамотности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Элементарная или исходная (базовая) грамотность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заключается в умении читать и писать в пределах ограниченного словарного запаса, отражающего реалии повседневного, преимущественного бытового окружения.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145120-C968-4DEA-87FA-4A6DA86BA20A}"/>
              </a:ext>
            </a:extLst>
          </p:cNvPr>
          <p:cNvSpPr/>
          <p:nvPr/>
        </p:nvSpPr>
        <p:spPr>
          <a:xfrm>
            <a:off x="1325932" y="4077072"/>
            <a:ext cx="76385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2400" b="1" i="1" u="sng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читательской грамотности.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второго уровня –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уровнь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предпосылок читательской грамотности на логопедических занятиях можно использовать: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7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читательская грамотность\Рисунок (2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2502"/>
            <a:ext cx="2304256" cy="3194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читательская грамотность\Рисунок (2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415"/>
            <a:ext cx="2468724" cy="3280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читательская грамотность\Рисунок (39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4125" r="9854" b="56481"/>
          <a:stretch/>
        </p:blipFill>
        <p:spPr bwMode="auto">
          <a:xfrm>
            <a:off x="3546613" y="3875313"/>
            <a:ext cx="3058886" cy="2199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читательская грамотность\Рисунок (3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91" y="3425979"/>
            <a:ext cx="2509583" cy="3234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читательская грамотность\Рисунок (30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88679"/>
            <a:ext cx="2544842" cy="3535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читательская грамотность\Рисунок (36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90" y="-6350"/>
            <a:ext cx="2421732" cy="3379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8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04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16632"/>
            <a:ext cx="7873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Д/и «Доскажи словечко»</a:t>
            </a:r>
            <a:endParaRPr lang="ru-RU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читательская грамотность\наброски к ММО функциональная грамотность\читательская грамотность\колобо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43" y="660957"/>
            <a:ext cx="2301010" cy="23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читательская грамотность\наброски к ММО функциональная грамотность\читательская грамотность\гена крокоди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8889"/>
            <a:ext cx="1854384" cy="39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читательская грамотность\наброски к ММО функциональная грамотность\читательская грамотность\чипо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1076"/>
            <a:ext cx="3494502" cy="34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читательская грамотность\наброски к ММО функциональная грамотность\читательская грамотность\чебурашк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03" y="859382"/>
            <a:ext cx="2529756" cy="231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читательская грамотность\наброски к ММО функциональная грамотность\читательская грамотность\винни пух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25890"/>
            <a:ext cx="4871120" cy="274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читательская грамотность\наброски к ММО функциональная грамотность\читательская грамотность\бармалей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60" y="2749769"/>
            <a:ext cx="3224727" cy="42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читательская грамотность\наброски к ММО функциональная грамотность\читательская грамотность\айболит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2273" y="2816960"/>
            <a:ext cx="5641215" cy="423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читательская грамотность\наброски к ММО функциональная грамотность\игра нелепецы\skaji-pravilno-e1611912847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94377"/>
            <a:ext cx="5301652" cy="2963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читательская грамотность\наброски к ММО функциональная грамотность\игра нелепецы\nelepicy-e1611913216694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578868" y="764704"/>
            <a:ext cx="2849116" cy="317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читательская грамотность\наброски к ММО функциональная грамотность\игра нелепецы\nelepicy-e1611913216694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12160" y="764704"/>
            <a:ext cx="2942776" cy="3284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1353" y="-21476"/>
            <a:ext cx="5397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Д/и «Нелепицы»</a:t>
            </a:r>
            <a:endParaRPr lang="ru-RU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читательская грамотность\наброски к ММО функциональная грамотность\читательская грамотность\четвертый лишн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50" y="3606640"/>
            <a:ext cx="3104366" cy="31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3933" y="-21476"/>
            <a:ext cx="8352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Д/и «Четвертый лишний»</a:t>
            </a:r>
            <a:endParaRPr lang="ru-RU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F:\читательская грамотность\наброски к ММО функциональная грамотность\читательская грамотность\4 лишн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14" y="3726983"/>
            <a:ext cx="3978698" cy="298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читательская грамотность\наброски к ММО функциональная грамотность\читательская грамотность\четверт лиш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49" y="884617"/>
            <a:ext cx="3630415" cy="27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читательская грамотность\наброски к ММО функциональная грамотность\читательская грамотность\четверт лиш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1854"/>
            <a:ext cx="3723132" cy="27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0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читательская грамотность\наброски к ММО функциональная грамотность\читательская грамотность\теремк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4198"/>
            <a:ext cx="5502673" cy="3998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читательская грамотность\наброски к ММО функциональная грамотность\читательская грамотность\тренажеры теремк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996952"/>
            <a:ext cx="5148064" cy="386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0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читательская грамотность\image_(3)_15956606222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26591"/>
            <a:ext cx="1340566" cy="21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читательская грамотность\теремкова\1 упражнени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8086"/>
            <a:ext cx="5904656" cy="6640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8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читательская грамотность\image_(3)_15956606222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26591"/>
            <a:ext cx="1340566" cy="21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:\читательская грамотность\теремкова\2 упражнение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9" r="6026"/>
          <a:stretch/>
        </p:blipFill>
        <p:spPr bwMode="auto">
          <a:xfrm>
            <a:off x="2051720" y="764704"/>
            <a:ext cx="5939110" cy="4742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82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читательская грамотность\image_(3)_15956606222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26591"/>
            <a:ext cx="1340566" cy="21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:\читательская грамотность\теремкова\3 упражнение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2"/>
          <a:stretch/>
        </p:blipFill>
        <p:spPr bwMode="auto">
          <a:xfrm>
            <a:off x="1244176" y="1772816"/>
            <a:ext cx="7891146" cy="2443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читательская грамотность\image_(3)_15956606222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26591"/>
            <a:ext cx="1340566" cy="21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:\читательская грамотность\теремкова\3 упражнение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2"/>
          <a:stretch/>
        </p:blipFill>
        <p:spPr bwMode="auto">
          <a:xfrm>
            <a:off x="1244176" y="1772816"/>
            <a:ext cx="7891146" cy="2443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3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C0A978-C3EE-41D5-B592-9D17FE3ED5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7392432" cy="5753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7581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читательская грамотность\image_(3)_15956606222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26591"/>
            <a:ext cx="1340566" cy="21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F:\читательская грамотность\теремкова\4, 5  упражнени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408712" cy="6730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52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читательская грамотность\image_(3)_15956606222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26591"/>
            <a:ext cx="1340566" cy="21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F:\читательская грамотность\теремкова\6 упражнени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8766"/>
            <a:ext cx="6264696" cy="6573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21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060848"/>
            <a:ext cx="58246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7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355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читательская грамотность\наброски к ММО функциональная грамотность\указ президен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79"/>
            <a:ext cx="7596336" cy="6099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1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0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412776"/>
            <a:ext cx="7056784" cy="567932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человек, способный использовать все постоянно приобретаемые в течении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Леонтьев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635" y="260648"/>
            <a:ext cx="90223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10122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22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7AF103-FA8E-4A62-8FB2-C4F02412EE0B}"/>
              </a:ext>
            </a:extLst>
          </p:cNvPr>
          <p:cNvSpPr/>
          <p:nvPr/>
        </p:nvSpPr>
        <p:spPr>
          <a:xfrm>
            <a:off x="1619672" y="358462"/>
            <a:ext cx="7128792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Федеральным государственным образовательным стандартом дошкольного образования (ФГОС ДО) работа педагога должна строиться таким образом, чтобы: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с легкостью воспринимать окружающий их мир,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адаптироваться в любых ситуациях,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инициативным, способным творчески мыслить,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нестандартные решения и идти к поставленной цели с желанием победить. </a:t>
            </a:r>
            <a:endParaRPr lang="ru-RU" sz="2800" b="0" cap="none" spc="0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0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читательская грамотность\наброски к ММО функциональная грамотность\функц гра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54"/>
          <a:stretch/>
        </p:blipFill>
        <p:spPr bwMode="auto">
          <a:xfrm>
            <a:off x="1512076" y="1700808"/>
            <a:ext cx="7607649" cy="4709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897" y="8982"/>
            <a:ext cx="8100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</a:t>
            </a:r>
          </a:p>
          <a:p>
            <a:pPr algn="ctr"/>
            <a:r>
              <a:rPr lang="ru-RU" sz="48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стандарты</a:t>
            </a:r>
          </a:p>
        </p:txBody>
      </p:sp>
      <p:pic>
        <p:nvPicPr>
          <p:cNvPr id="5" name="Picture 4" descr="F:\читательская грамотность\image_(3)_159566062225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26591"/>
            <a:ext cx="1340566" cy="21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2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37317D-D252-4149-898F-698366BE3AE8}"/>
              </a:ext>
            </a:extLst>
          </p:cNvPr>
          <p:cNvSpPr/>
          <p:nvPr/>
        </p:nvSpPr>
        <p:spPr>
          <a:xfrm>
            <a:off x="1619672" y="620688"/>
            <a:ext cx="73083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дошкольника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демонстрировать коммуникативные умения: аргументировано, четко и ясно формулировать выводы, доказательства в личных, общественных, обучающих ситуациях общения; – способность вступать в открытое, уважительное и эффективное взаимодействие с другими людьми на основе уважения к человеческому достоинству</a:t>
            </a:r>
          </a:p>
        </p:txBody>
      </p:sp>
    </p:spTree>
    <p:extLst>
      <p:ext uri="{BB962C8B-B14F-4D97-AF65-F5344CB8AC3E}">
        <p14:creationId xmlns:p14="http://schemas.microsoft.com/office/powerpoint/2010/main" val="290493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79" y="1340768"/>
            <a:ext cx="7310984" cy="5256584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навыками речевой активности;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продуктивного речевого воздействия со сверстниками и взрослыми;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Адекватное восприятие устной и письменной речи;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Точное, правильное, логическое и выразительное изложение своей точки зрения по поставленной проблеме;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в процессе коммуникации основных норм устной речи и правил русского речевого этикета.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638" y="26166"/>
            <a:ext cx="88790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</a:p>
          <a:p>
            <a:pPr algn="ctr"/>
            <a:r>
              <a:rPr lang="ru-RU" sz="36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24698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итательская грамотность\наброски к ММО функциональная грамотность\1611326010_29-p-fon-s-detmi-dlya-detskogo-sada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6" y="-21476"/>
            <a:ext cx="9161695" cy="68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B6A88B-7B01-4538-B99B-01415145B838}"/>
              </a:ext>
            </a:extLst>
          </p:cNvPr>
          <p:cNvSpPr/>
          <p:nvPr/>
        </p:nvSpPr>
        <p:spPr>
          <a:xfrm>
            <a:off x="1403648" y="260975"/>
            <a:ext cx="7416824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Существенным компонентом читательской грамотности является: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неустойчивое внимание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наблюдательность к языковым явлениям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развитие способности к переключению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развитие мелкой моторики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или полное отсутствие ориентировки в схеме тела, нечеткость в воспроизведении временной и пространственной последовательности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чувства ритма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слуховой и зрительной памяти на линейный ряд, особенности зрительного восприятия, зрительного и слухового анализа и синтеза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произношения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способность к запоминанию (преимущественно лингвистического материала)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развитое словесно-логического мышления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пониженная познавательная активность в области языковых явлений</a:t>
            </a:r>
          </a:p>
        </p:txBody>
      </p:sp>
    </p:spTree>
    <p:extLst>
      <p:ext uri="{BB962C8B-B14F-4D97-AF65-F5344CB8AC3E}">
        <p14:creationId xmlns:p14="http://schemas.microsoft.com/office/powerpoint/2010/main" val="3602475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403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67</cp:revision>
  <dcterms:created xsi:type="dcterms:W3CDTF">2022-01-17T11:37:46Z</dcterms:created>
  <dcterms:modified xsi:type="dcterms:W3CDTF">2022-02-04T04:10:02Z</dcterms:modified>
</cp:coreProperties>
</file>